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277" r:id="rId4"/>
    <p:sldId id="259" r:id="rId5"/>
    <p:sldId id="264" r:id="rId6"/>
    <p:sldId id="265" r:id="rId7"/>
    <p:sldId id="266" r:id="rId8"/>
    <p:sldId id="260" r:id="rId9"/>
    <p:sldId id="275" r:id="rId10"/>
    <p:sldId id="276" r:id="rId11"/>
    <p:sldId id="262" r:id="rId12"/>
    <p:sldId id="267" r:id="rId13"/>
    <p:sldId id="280" r:id="rId14"/>
    <p:sldId id="273" r:id="rId15"/>
    <p:sldId id="279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F3FC5-A61C-47CE-8B38-C374E3F77AA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3E13B-B283-4AA2-B4B7-94B25CEDB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На данном слайде представлен список организаций, использующих 1С:Молокозавод.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8455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4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9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8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9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8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2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1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9694-09DC-482A-9A96-3FB34FFCD81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9B89-6017-4724-B298-B78E4F2F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8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898" y="1263112"/>
            <a:ext cx="7651865" cy="25107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Опыт внедрения </a:t>
            </a:r>
            <a:b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Электронной ветеринарной сертификации</a:t>
            </a:r>
            <a:b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на предприятиях промышленной переработки</a:t>
            </a:r>
            <a:endParaRPr lang="ru-RU" sz="38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993" y="4300779"/>
            <a:ext cx="6858000" cy="2185261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Научно-Технических Услуг и Консультаций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для молочных заводов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«1С:Молокозавод» 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«1С:Бухгалтерия молокозавода»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для предприятий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сельского хозяйства и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промпереработки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«Универсал»</a:t>
            </a:r>
          </a:p>
          <a:p>
            <a:endParaRPr lang="ru-RU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 descr="Y:\Общие документы\Презентации 1С, методики\Материалы для создания презентаций (картинки, отзывы, логотипы)\Наш логотип и статус\центр разработ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31" y="149192"/>
            <a:ext cx="907256" cy="466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156590" y="149192"/>
            <a:ext cx="29908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>
                <a:tab pos="0" algn="l"/>
                <a:tab pos="449263" algn="l"/>
                <a:tab pos="625475" algn="l"/>
              </a:tabLst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tabLst>
                <a:tab pos="0" algn="l"/>
                <a:tab pos="449263" algn="l"/>
                <a:tab pos="6254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  <a:tab pos="449263" algn="l"/>
                <a:tab pos="625475" algn="l"/>
              </a:tabLst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tabLst>
                <a:tab pos="0" algn="l"/>
                <a:tab pos="449263" algn="l"/>
                <a:tab pos="625475" algn="l"/>
              </a:tabLst>
              <a:defRPr sz="12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C00000"/>
                </a:solidFill>
              </a:rPr>
              <a:t>Центр Научно-Технических Услуг и Консультаций</a:t>
            </a:r>
          </a:p>
        </p:txBody>
      </p:sp>
    </p:spTree>
    <p:extLst>
      <p:ext uri="{BB962C8B-B14F-4D97-AF65-F5344CB8AC3E}">
        <p14:creationId xmlns:p14="http://schemas.microsoft.com/office/powerpoint/2010/main" val="17288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16888" r="1921" b="5896"/>
          <a:stretch>
            <a:fillRect/>
          </a:stretch>
        </p:blipFill>
        <p:spPr bwMode="auto">
          <a:xfrm>
            <a:off x="441701" y="1198685"/>
            <a:ext cx="8304640" cy="463647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6583" y="17775"/>
            <a:ext cx="7439185" cy="801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tabLst>
                <a:tab pos="542925" algn="l"/>
              </a:tabLst>
            </a:pP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партий для документов реализации </a:t>
            </a:r>
            <a:b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Расстановка партий в документах реализации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779544" y="4602997"/>
            <a:ext cx="4966797" cy="788525"/>
          </a:xfrm>
          <a:prstGeom prst="wedgeRectCallout">
            <a:avLst>
              <a:gd name="adj1" fmla="val -55774"/>
              <a:gd name="adj2" fmla="val 106936"/>
            </a:avLst>
          </a:prstGeom>
          <a:solidFill>
            <a:srgbClr val="FFFFCC"/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 typeface="Wingdings" panose="05000000000000000000" pitchFamily="2" charset="2"/>
              <a:buNone/>
              <a:defRPr/>
            </a:pP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обработке формирования отгрузочных документов (накладных, счетов-фактур) </a:t>
            </a:r>
            <a:b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sz="1400" b="1" dirty="0" err="1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автозаполнение</a:t>
            </a: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партий в накладных </a:t>
            </a:r>
            <a:b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Отгрузки партий по маршруту</a:t>
            </a:r>
            <a:endParaRPr lang="ru-RU" sz="1400" b="1" dirty="0">
              <a:solidFill>
                <a:srgbClr val="3333CC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flipH="1">
            <a:off x="356460" y="5571642"/>
            <a:ext cx="3091912" cy="395206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58" y="1743559"/>
            <a:ext cx="8291593" cy="46727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разработка обменов с ГИС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Меркурий, но поддержка такого варианта трудоемка.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аиболее комфортно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готового шлюза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конфигурации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«1С:Управление ветеринарными сертификатами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обмена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предлагаем готовый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для обмена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конфигурацией 1С:Управление ветеринарными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сертификатами для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1С:Молокозавод,1С:Бухгалтерия молокозавода, Универсал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7367" y="1660719"/>
            <a:ext cx="1856456" cy="77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Учётная система предприятия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4209" y="1660719"/>
            <a:ext cx="1856456" cy="77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1С: Управление ветеринарными свидетельствами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3540" y="1660719"/>
            <a:ext cx="1856456" cy="77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ГИС Меркурий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272" y="2639968"/>
            <a:ext cx="1441543" cy="565346"/>
          </a:xfrm>
          <a:prstGeom prst="roundRect">
            <a:avLst/>
          </a:prstGeom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C00000"/>
                </a:solidFill>
              </a:rPr>
              <a:t>Модуль обмена</a:t>
            </a:r>
          </a:p>
        </p:txBody>
      </p:sp>
      <p:cxnSp>
        <p:nvCxnSpPr>
          <p:cNvPr id="8" name="Прямая со стрелкой 7"/>
          <p:cNvCxnSpPr>
            <a:stCxn id="5" idx="2"/>
            <a:endCxn id="7" idx="3"/>
          </p:cNvCxnSpPr>
          <p:nvPr/>
        </p:nvCxnSpPr>
        <p:spPr>
          <a:xfrm flipH="1">
            <a:off x="3674814" y="2431833"/>
            <a:ext cx="507623" cy="4908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  <a:endCxn id="7" idx="1"/>
          </p:cNvCxnSpPr>
          <p:nvPr/>
        </p:nvCxnSpPr>
        <p:spPr>
          <a:xfrm>
            <a:off x="1965595" y="2431833"/>
            <a:ext cx="267677" cy="4908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1"/>
            <a:endCxn id="5" idx="3"/>
          </p:cNvCxnSpPr>
          <p:nvPr/>
        </p:nvCxnSpPr>
        <p:spPr>
          <a:xfrm flipH="1">
            <a:off x="5110665" y="2046276"/>
            <a:ext cx="3928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36113" y="0"/>
            <a:ext cx="5423883" cy="8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429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моменты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обмена данными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6675" y="63971"/>
            <a:ext cx="7116133" cy="734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54292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синхронизации в учетной системе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с Управлением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ветсвидетельствами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4175" r="35625" b="26945"/>
          <a:stretch>
            <a:fillRect/>
          </a:stretch>
        </p:blipFill>
        <p:spPr bwMode="auto">
          <a:xfrm>
            <a:off x="290945" y="1023717"/>
            <a:ext cx="4051501" cy="358514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1195" r="22359" b="26945"/>
          <a:stretch>
            <a:fillRect/>
          </a:stretch>
        </p:blipFill>
        <p:spPr bwMode="auto">
          <a:xfrm>
            <a:off x="2203171" y="4204781"/>
            <a:ext cx="3732115" cy="22833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 flipH="1">
            <a:off x="2160611" y="4853455"/>
            <a:ext cx="945106" cy="20252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4181901" y="4772661"/>
            <a:ext cx="3949189" cy="738677"/>
          </a:xfrm>
          <a:prstGeom prst="wedgeRectCallout">
            <a:avLst>
              <a:gd name="adj1" fmla="val -78192"/>
              <a:gd name="adj2" fmla="val -20182"/>
            </a:avLst>
          </a:prstGeom>
          <a:solidFill>
            <a:srgbClr val="FFFFCC"/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 typeface="Wingdings" panose="05000000000000000000" pitchFamily="2" charset="2"/>
              <a:buNone/>
              <a:defRPr/>
            </a:pPr>
            <a: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Учетной системе осуществляется</a:t>
            </a:r>
            <a:b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настройка синхронизации и синхронизация с Управлением ветеринарными сертификатами</a:t>
            </a:r>
          </a:p>
        </p:txBody>
      </p:sp>
      <p:pic>
        <p:nvPicPr>
          <p:cNvPr id="3076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5281" r="19026" b="33365"/>
          <a:stretch/>
        </p:blipFill>
        <p:spPr bwMode="auto">
          <a:xfrm>
            <a:off x="3223408" y="1366317"/>
            <a:ext cx="5085595" cy="283846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17177" r="1923" b="9868"/>
          <a:stretch/>
        </p:blipFill>
        <p:spPr bwMode="auto">
          <a:xfrm>
            <a:off x="410937" y="1354975"/>
            <a:ext cx="8335404" cy="441427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39865" y="17775"/>
            <a:ext cx="7725904" cy="801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542925" algn="l"/>
              </a:tabLst>
            </a:pP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статуса ВСД в учетной системе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4096652" y="1845425"/>
            <a:ext cx="4499805" cy="583667"/>
          </a:xfrm>
          <a:prstGeom prst="wedgeRectCallout">
            <a:avLst>
              <a:gd name="adj1" fmla="val 31268"/>
              <a:gd name="adj2" fmla="val 158569"/>
            </a:avLst>
          </a:prstGeom>
          <a:solidFill>
            <a:srgbClr val="FFFFCC"/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 typeface="Wingdings" panose="05000000000000000000" pitchFamily="2" charset="2"/>
              <a:buNone/>
              <a:defRPr/>
            </a:pP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статуса ВСД в учетной системе для формирования пакета отгрузочных </a:t>
            </a: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с приложением </a:t>
            </a:r>
            <a:r>
              <a:rPr lang="en-US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</a:t>
            </a: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кодов ВСД</a:t>
            </a:r>
            <a:endParaRPr lang="ru-RU" sz="1400" b="1" dirty="0">
              <a:solidFill>
                <a:srgbClr val="3333CC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flipH="1">
            <a:off x="7443057" y="2696705"/>
            <a:ext cx="1421971" cy="689676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>
            <a:lum bright="-6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6" t="31499" r="5655" b="9488"/>
          <a:stretch>
            <a:fillRect/>
          </a:stretch>
        </p:blipFill>
        <p:spPr bwMode="auto">
          <a:xfrm>
            <a:off x="3055206" y="3507865"/>
            <a:ext cx="5809822" cy="261484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7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83" y="1296785"/>
            <a:ext cx="8807687" cy="50208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учетной системы</a:t>
            </a:r>
          </a:p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полноценного производственного и складского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партионного учета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номенклатуры</a:t>
            </a:r>
          </a:p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Готовый модуль для обмена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1С:Управление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ветеринарными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сертификатами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конфигурациями: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1С:Молокозавод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1С:Бухгалтерия молокозавода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«Универсал»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13180" y="0"/>
            <a:ext cx="3008696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429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предлагаем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Y:\Общие документы\Презентации 1С, методики\Материалы для создания презентаций (картинки, отзывы, логотипы)\Наш логотип и статус\центр разработ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31" y="149192"/>
            <a:ext cx="907256" cy="466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5156590" y="149192"/>
            <a:ext cx="29908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>
                <a:tab pos="0" algn="l"/>
                <a:tab pos="449263" algn="l"/>
                <a:tab pos="625475" algn="l"/>
              </a:tabLst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tabLst>
                <a:tab pos="0" algn="l"/>
                <a:tab pos="449263" algn="l"/>
                <a:tab pos="625475" algn="l"/>
              </a:tabLst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  <a:tab pos="449263" algn="l"/>
                <a:tab pos="625475" algn="l"/>
              </a:tabLst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tabLst>
                <a:tab pos="0" algn="l"/>
                <a:tab pos="449263" algn="l"/>
                <a:tab pos="625475" algn="l"/>
              </a:tabLst>
              <a:defRPr sz="12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tabLst>
                <a:tab pos="0" algn="l"/>
                <a:tab pos="449263" algn="l"/>
                <a:tab pos="625475" algn="l"/>
              </a:tabLst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C00000"/>
                </a:solidFill>
              </a:rPr>
              <a:t>Центр Научно-Технических Услуг и Консультаций</a:t>
            </a:r>
          </a:p>
        </p:txBody>
      </p:sp>
    </p:spTree>
    <p:extLst>
      <p:ext uri="{BB962C8B-B14F-4D97-AF65-F5344CB8AC3E}">
        <p14:creationId xmlns:p14="http://schemas.microsoft.com/office/powerpoint/2010/main" val="14885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38129" y="0"/>
            <a:ext cx="7905131" cy="8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CC0000"/>
                </a:solidFill>
              </a:rPr>
              <a:t>Организации, </a:t>
            </a:r>
            <a:r>
              <a:rPr lang="ru-RU" altLang="ru-RU" b="1" dirty="0" smtClean="0">
                <a:solidFill>
                  <a:srgbClr val="CC0000"/>
                </a:solidFill>
              </a:rPr>
              <a:t>внедряющие ЭВС совместно с Центр </a:t>
            </a:r>
            <a:r>
              <a:rPr lang="ru-RU" altLang="ru-RU" b="1" dirty="0" err="1" smtClean="0">
                <a:solidFill>
                  <a:srgbClr val="CC0000"/>
                </a:solidFill>
              </a:rPr>
              <a:t>НТУиК</a:t>
            </a:r>
            <a:r>
              <a:rPr lang="ru-RU" altLang="ru-RU" b="1" dirty="0" smtClean="0">
                <a:solidFill>
                  <a:srgbClr val="CC0000"/>
                </a:solidFill>
              </a:rPr>
              <a:t>                                              </a:t>
            </a:r>
            <a:endParaRPr lang="ru-RU" altLang="ru-RU" b="1" dirty="0">
              <a:solidFill>
                <a:srgbClr val="CC0000"/>
              </a:solidFill>
            </a:endParaRPr>
          </a:p>
        </p:txBody>
      </p:sp>
      <p:sp>
        <p:nvSpPr>
          <p:cNvPr id="34819" name="Text Box 61"/>
          <p:cNvSpPr txBox="1">
            <a:spLocks noChangeArrowheads="1"/>
          </p:cNvSpPr>
          <p:nvPr/>
        </p:nvSpPr>
        <p:spPr bwMode="auto">
          <a:xfrm>
            <a:off x="3924511" y="5994435"/>
            <a:ext cx="47767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chemeClr val="tx2"/>
                </a:solidFill>
              </a:rPr>
              <a:t>... и другие</a:t>
            </a:r>
          </a:p>
        </p:txBody>
      </p:sp>
      <p:grpSp>
        <p:nvGrpSpPr>
          <p:cNvPr id="34820" name="Группа 53"/>
          <p:cNvGrpSpPr>
            <a:grpSpLocks/>
          </p:cNvGrpSpPr>
          <p:nvPr/>
        </p:nvGrpSpPr>
        <p:grpSpPr bwMode="auto">
          <a:xfrm>
            <a:off x="396875" y="1384300"/>
            <a:ext cx="2027238" cy="2138363"/>
            <a:chOff x="341519" y="998202"/>
            <a:chExt cx="2027108" cy="2138566"/>
          </a:xfrm>
        </p:grpSpPr>
        <p:pic>
          <p:nvPicPr>
            <p:cNvPr id="34832" name="Picture 49" descr="Y:\Общие документы\Презентации 1С, методики\Картинки для презентаций\Логотипы клиентов\UOZ_lo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92" y="998202"/>
              <a:ext cx="1706696" cy="166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3" name="Text Box 84"/>
            <p:cNvSpPr txBox="1">
              <a:spLocks noChangeArrowheads="1"/>
            </p:cNvSpPr>
            <p:nvPr/>
          </p:nvSpPr>
          <p:spPr bwMode="auto">
            <a:xfrm>
              <a:off x="341519" y="2699725"/>
              <a:ext cx="2027108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400" b="1">
                  <a:solidFill>
                    <a:srgbClr val="C00000"/>
                  </a:solidFill>
                </a:rPr>
                <a:t>ФГУП УОМЗ ВГМХА им. Н.В. Верещагина </a:t>
              </a:r>
            </a:p>
          </p:txBody>
        </p:sp>
      </p:grpSp>
      <p:pic>
        <p:nvPicPr>
          <p:cNvPr id="34821" name="Picture 50" descr="Y:\Общие документы\Презентации 1С, методики\Картинки для презентаций\Логотипы клиентов\LogoSevM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5" y="1400868"/>
            <a:ext cx="2095578" cy="165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Группа 57"/>
          <p:cNvGrpSpPr>
            <a:grpSpLocks/>
          </p:cNvGrpSpPr>
          <p:nvPr/>
        </p:nvGrpSpPr>
        <p:grpSpPr bwMode="auto">
          <a:xfrm>
            <a:off x="388938" y="4159786"/>
            <a:ext cx="2035175" cy="1643063"/>
            <a:chOff x="246042" y="3511856"/>
            <a:chExt cx="2034450" cy="1643078"/>
          </a:xfrm>
        </p:grpSpPr>
        <p:pic>
          <p:nvPicPr>
            <p:cNvPr id="34830" name="Picture 51" descr="Y:\Общие документы\Презентации 1С, методики\Картинки для презентаций\Логотипы клиентов\Логотип_Ярмолпрод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42" y="3511856"/>
              <a:ext cx="1853099" cy="150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Text Box 84"/>
            <p:cNvSpPr txBox="1">
              <a:spLocks noChangeArrowheads="1"/>
            </p:cNvSpPr>
            <p:nvPr/>
          </p:nvSpPr>
          <p:spPr bwMode="auto">
            <a:xfrm>
              <a:off x="361716" y="4890246"/>
              <a:ext cx="1918776" cy="26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1400" b="1" dirty="0">
                  <a:solidFill>
                    <a:srgbClr val="C00000"/>
                  </a:solidFill>
                </a:rPr>
                <a:t>ООО «</a:t>
              </a:r>
              <a:r>
                <a:rPr lang="ru-RU" altLang="ru-RU" sz="1400" b="1" dirty="0" err="1">
                  <a:solidFill>
                    <a:srgbClr val="C00000"/>
                  </a:solidFill>
                </a:rPr>
                <a:t>Ярмолпрод</a:t>
              </a:r>
              <a:r>
                <a:rPr lang="ru-RU" altLang="ru-RU" sz="1400" b="1" dirty="0">
                  <a:solidFill>
                    <a:srgbClr val="C00000"/>
                  </a:solidFill>
                </a:rPr>
                <a:t>» </a:t>
              </a:r>
            </a:p>
          </p:txBody>
        </p:sp>
      </p:grpSp>
      <p:pic>
        <p:nvPicPr>
          <p:cNvPr id="21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56" y="1395830"/>
            <a:ext cx="3001241" cy="85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4"/>
          <p:cNvSpPr txBox="1">
            <a:spLocks noChangeArrowheads="1"/>
          </p:cNvSpPr>
          <p:nvPr/>
        </p:nvSpPr>
        <p:spPr bwMode="auto">
          <a:xfrm>
            <a:off x="3080040" y="2243163"/>
            <a:ext cx="230981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err="1" smtClean="0">
                <a:solidFill>
                  <a:srgbClr val="C00000"/>
                </a:solidFill>
              </a:rPr>
              <a:t>Сухонский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 молочный комбинат</a:t>
            </a:r>
            <a:endParaRPr lang="ru-RU" alt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3080040" y="2692665"/>
            <a:ext cx="23098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err="1" smtClean="0">
                <a:solidFill>
                  <a:srgbClr val="C00000"/>
                </a:solidFill>
              </a:rPr>
              <a:t>Нижнекисляйская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</a:rPr>
              <a:t>м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олочная компания</a:t>
            </a:r>
            <a:endParaRPr lang="ru-RU" altLang="ru-RU" sz="1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37" y="3736891"/>
            <a:ext cx="1742218" cy="2181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79" y="3736791"/>
            <a:ext cx="2807214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54727"/>
            <a:ext cx="7886700" cy="4722236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Научно-Технических Услуг и Консультаций 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решений для молочных заводов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«1С:Молокозавод»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«1С:Бухгалтерия молокозавода»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для предприятий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сельского хозяйства и </a:t>
            </a:r>
            <a:r>
              <a:rPr lang="ru-RU" sz="3200" i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промпереработки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«Универсал»</a:t>
            </a:r>
          </a:p>
          <a:p>
            <a:pPr marL="0" indent="0">
              <a:buNone/>
            </a:pP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(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8172)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52-52-30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www.cntuik.ru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6091" y="0"/>
            <a:ext cx="5111817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42925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93369" y="66502"/>
            <a:ext cx="7784377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429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составляющие успешного внедрения ЭВС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9972" y="1108128"/>
            <a:ext cx="8428306" cy="5277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- заказчик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организационных решений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оптимизация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бизнес-процессов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качественный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 контроль</a:t>
            </a:r>
          </a:p>
          <a:p>
            <a:pPr marL="0" indent="0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Фирма - автоматизатор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ЭВС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помощь в создании оптимальных бизнес-схем на всех этапах внедрения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помощь в выборе программных продуктов и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алгоритмизации процессов</a:t>
            </a:r>
          </a:p>
          <a:p>
            <a:pPr marL="0" indent="0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система</a:t>
            </a:r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партионного учета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возможность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данных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ГИС Меркурий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58" y="1092630"/>
            <a:ext cx="8291593" cy="54476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автоматизации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показал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приоритетную роль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организационных моментов, </a:t>
            </a:r>
            <a:b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бизнес-схем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качественного учета и контроля.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Необходим: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партий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всех этапах;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складского работника за выбор партий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отгрузки покупателю; 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оптимальной схемы загрузки автомобилей с учетом возможности выгрузки требуемой партии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по маршруту следования;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экспедитора за выдачу заявленных партий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клиенту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 обязанностей и графиков работ специалистов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необходимости формирования 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печатном пакете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отгрузочных документов информации 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ВСД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зарегистрированных в ГИС Меркурий</a:t>
            </a:r>
          </a:p>
          <a:p>
            <a:pPr marL="0" indent="0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1119" y="0"/>
            <a:ext cx="7462434" cy="8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429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Приоритетная роль организационных моментов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58" y="1353575"/>
            <a:ext cx="3667179" cy="48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Партионный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учет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93369" y="66502"/>
            <a:ext cx="7784377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429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требования к учетной системе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внедрении ЭВС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5599" y="2091871"/>
            <a:ext cx="8670174" cy="363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справочника партий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номенклатуры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ввод документов выпуска продукции (ежедневно)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партий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документах выпуска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партий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складских документах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перемещение,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списание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11385" r="1491" b="13283"/>
          <a:stretch>
            <a:fillRect/>
          </a:stretch>
        </p:blipFill>
        <p:spPr bwMode="auto">
          <a:xfrm>
            <a:off x="396297" y="1461555"/>
            <a:ext cx="8323764" cy="454023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0380" y="5212"/>
            <a:ext cx="6104976" cy="7897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5429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система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4690851" y="917995"/>
            <a:ext cx="3391519" cy="562228"/>
          </a:xfrm>
          <a:prstGeom prst="wedgeRectCallout">
            <a:avLst>
              <a:gd name="adj1" fmla="val 8602"/>
              <a:gd name="adj2" fmla="val 190477"/>
            </a:avLst>
          </a:prstGeom>
          <a:solidFill>
            <a:srgbClr val="FFFFCC"/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 typeface="Wingdings" panose="05000000000000000000" pitchFamily="2" charset="2"/>
              <a:buNone/>
              <a:defRPr/>
            </a:pPr>
            <a: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Отчета производства выписывается </a:t>
            </a:r>
            <a:b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получение ВСД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flipH="1">
            <a:off x="4804010" y="2210021"/>
            <a:ext cx="2236870" cy="18404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11346" b="40271"/>
          <a:stretch/>
        </p:blipFill>
        <p:spPr bwMode="auto">
          <a:xfrm>
            <a:off x="428974" y="1239864"/>
            <a:ext cx="8284337" cy="28493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7544" y="-27399"/>
            <a:ext cx="7447692" cy="908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5429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система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ВСД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flipH="1">
            <a:off x="6606832" y="3595903"/>
            <a:ext cx="945106" cy="20252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  <p:pic>
        <p:nvPicPr>
          <p:cNvPr id="2051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24009" r="18507" b="27135"/>
          <a:stretch/>
        </p:blipFill>
        <p:spPr bwMode="auto">
          <a:xfrm>
            <a:off x="578101" y="3901553"/>
            <a:ext cx="5377802" cy="232600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955903" y="4089259"/>
            <a:ext cx="2906535" cy="790312"/>
          </a:xfrm>
          <a:prstGeom prst="wedgeRectCallout">
            <a:avLst>
              <a:gd name="adj1" fmla="val -8321"/>
              <a:gd name="adj2" fmla="val -86055"/>
            </a:avLst>
          </a:prstGeom>
          <a:solidFill>
            <a:srgbClr val="FFFFCC"/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 typeface="Wingdings" panose="05000000000000000000" pitchFamily="2" charset="2"/>
              <a:buNone/>
              <a:defRPr/>
            </a:pPr>
            <a: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Заявке указывается партия номенклатуры, определяющая дату изготовления </a:t>
            </a: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годности</a:t>
            </a:r>
          </a:p>
        </p:txBody>
      </p:sp>
    </p:spTree>
    <p:extLst>
      <p:ext uri="{BB962C8B-B14F-4D97-AF65-F5344CB8AC3E}">
        <p14:creationId xmlns:p14="http://schemas.microsoft.com/office/powerpoint/2010/main" val="42206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52234" y="17775"/>
            <a:ext cx="6143868" cy="801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tabLst>
                <a:tab pos="542925" algn="l"/>
              </a:tabLst>
            </a:pP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2100" b="1" dirty="0">
                <a:solidFill>
                  <a:srgbClr val="C00000"/>
                </a:solidFill>
              </a:rPr>
              <a:t/>
            </a:r>
            <a:br>
              <a:rPr lang="ru-RU" sz="2100" b="1" dirty="0">
                <a:solidFill>
                  <a:srgbClr val="C00000"/>
                </a:solidFill>
              </a:rPr>
            </a:b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8194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1308" r="1176" b="38509"/>
          <a:stretch/>
        </p:blipFill>
        <p:spPr bwMode="auto">
          <a:xfrm>
            <a:off x="293822" y="1080655"/>
            <a:ext cx="7085985" cy="256377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1342" r="1926" b="39550"/>
          <a:stretch/>
        </p:blipFill>
        <p:spPr bwMode="auto">
          <a:xfrm>
            <a:off x="2985574" y="3564015"/>
            <a:ext cx="5938942" cy="211357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826758" y="5677592"/>
            <a:ext cx="3986086" cy="773083"/>
          </a:xfrm>
          <a:prstGeom prst="wedgeRectCallout">
            <a:avLst>
              <a:gd name="adj1" fmla="val 53038"/>
              <a:gd name="adj2" fmla="val -47229"/>
            </a:avLst>
          </a:prstGeom>
          <a:solidFill>
            <a:srgbClr val="FFFFCC"/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 typeface="Wingdings" panose="05000000000000000000" pitchFamily="2" charset="2"/>
              <a:buNone/>
              <a:defRPr/>
            </a:pPr>
            <a:r>
              <a:rPr lang="ru-RU" sz="1400" b="1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партий продукции может быть осуществлен различными способами (вручную, по выбранному алгоритму, путем внедрения штрих-кодирования 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flipH="1">
            <a:off x="5712079" y="5265736"/>
            <a:ext cx="1080120" cy="451019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7" y="1097279"/>
            <a:ext cx="8611985" cy="5079683"/>
          </a:xfrm>
        </p:spPr>
        <p:txBody>
          <a:bodyPr>
            <a:normAutofit/>
          </a:bodyPr>
          <a:lstStyle/>
          <a:p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26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ветсертификация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повод задуматься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организации производственного учета на предприятии и о качестве его автоматизации</a:t>
            </a:r>
            <a:endParaRPr lang="ru-RU" sz="26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полноценного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учёта 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партий продукции </a:t>
            </a: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предприятиях с большим объемом отгрузки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ручного ввода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проблематична</a:t>
            </a:r>
            <a:endParaRPr lang="ru-RU" sz="26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проблемы может быть: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использование </a:t>
            </a:r>
            <a:r>
              <a:rPr lang="ru-RU" sz="2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обработок </a:t>
            </a:r>
            <a:r>
              <a:rPr lang="ru-RU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подбора партий 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штрих-кодирования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терминалов </a:t>
            </a: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 данных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сканеров штрих-кода</a:t>
            </a:r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66133" y="0"/>
            <a:ext cx="5872770" cy="8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429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производственного и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складского учета продукции</a:t>
            </a:r>
          </a:p>
          <a:p>
            <a:pPr>
              <a:tabLst>
                <a:tab pos="542925" algn="l"/>
              </a:tabLst>
            </a:pP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6583" y="17775"/>
            <a:ext cx="7439185" cy="801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tabLst>
                <a:tab pos="542925" algn="l"/>
              </a:tabLst>
            </a:pP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партий для документов реализации </a:t>
            </a:r>
            <a:b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партий по маршруту</a:t>
            </a:r>
            <a:r>
              <a:rPr lang="ru-RU" sz="2100" b="1" dirty="0">
                <a:solidFill>
                  <a:srgbClr val="C00000"/>
                </a:solidFill>
              </a:rPr>
              <a:t/>
            </a:r>
            <a:br>
              <a:rPr lang="ru-RU" sz="2100" b="1" dirty="0">
                <a:solidFill>
                  <a:srgbClr val="C00000"/>
                </a:solidFill>
              </a:rPr>
            </a:b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16698" r="2029" b="31689"/>
          <a:stretch>
            <a:fillRect/>
          </a:stretch>
        </p:blipFill>
        <p:spPr bwMode="auto">
          <a:xfrm>
            <a:off x="256805" y="1261712"/>
            <a:ext cx="8582618" cy="321729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 flipH="1">
            <a:off x="503692" y="2898183"/>
            <a:ext cx="3192653" cy="61993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819007" y="4269784"/>
            <a:ext cx="4791020" cy="2100019"/>
          </a:xfrm>
          <a:prstGeom prst="wedgeRectCallout">
            <a:avLst>
              <a:gd name="adj1" fmla="val -26415"/>
              <a:gd name="adj2" fmla="val -67524"/>
            </a:avLst>
          </a:prstGeom>
          <a:solidFill>
            <a:srgbClr val="FFFFCC"/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2"/>
            </a:outerShdw>
          </a:effectLst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Tx/>
              <a:buChar char="-"/>
              <a:defRPr/>
            </a:pP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Кладовщик, собирая продукцию для отгрузки по маршруту, фиксирует количество по видам продукции в разрезе партий (серий)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Tx/>
              <a:buChar char="-"/>
              <a:defRPr/>
            </a:pP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документе устанавливается и порядок грузополучателей по маршруту</a:t>
            </a:r>
            <a:b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3333CC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CCFF"/>
              </a:buClr>
              <a:buFontTx/>
              <a:buChar char="-"/>
              <a:defRPr/>
            </a:pPr>
            <a: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Меняя порядок строк номенклатуры, можно влиять на то, какая серия будет отпущена конкретному грузополучателю при формировании накладных на реализацию</a:t>
            </a:r>
            <a:br>
              <a:rPr lang="ru-RU" sz="1400" b="1" dirty="0" smtClean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rgbClr val="3333CC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314</Words>
  <Application>Microsoft Office PowerPoint</Application>
  <PresentationFormat>Экран (4:3)</PresentationFormat>
  <Paragraphs>85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 Опыт внедрения  Электронной ветеринарной сертификации  на предприятиях промышленной переработки</vt:lpstr>
      <vt:lpstr>Презентация PowerPoint</vt:lpstr>
      <vt:lpstr>Презентация PowerPoint</vt:lpstr>
      <vt:lpstr>Презентация PowerPoint</vt:lpstr>
      <vt:lpstr>Учетная система  Отчет производства</vt:lpstr>
      <vt:lpstr>Учетная система Заявка на получение производственного ВСД</vt:lpstr>
      <vt:lpstr> Учетная система Реализация </vt:lpstr>
      <vt:lpstr>Презентация PowerPoint</vt:lpstr>
      <vt:lpstr> Подбор партий для документов реализации  Отгрузка партий по маршруту </vt:lpstr>
      <vt:lpstr>Подбор партий для документов реализации  Расстановка партий в документах реализации</vt:lpstr>
      <vt:lpstr>Презентация PowerPoint</vt:lpstr>
      <vt:lpstr>Настройка синхронизации в учетной системе Обмен с Управлением ветсвидетельствами</vt:lpstr>
      <vt:lpstr>Контроль статуса ВСД в учетной системе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производственного учёта на предприятиях молокопереработки в свете внедрения ЭВС:</dc:title>
  <dc:creator>Александр Шихов</dc:creator>
  <cp:lastModifiedBy>Марина Никифорова</cp:lastModifiedBy>
  <cp:revision>239</cp:revision>
  <dcterms:created xsi:type="dcterms:W3CDTF">2017-08-15T05:44:54Z</dcterms:created>
  <dcterms:modified xsi:type="dcterms:W3CDTF">2018-03-13T06:46:05Z</dcterms:modified>
</cp:coreProperties>
</file>